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256" r:id="rId3"/>
    <p:sldId id="266" r:id="rId5"/>
    <p:sldId id="519" r:id="rId6"/>
    <p:sldId id="525" r:id="rId7"/>
    <p:sldId id="526" r:id="rId8"/>
    <p:sldId id="549" r:id="rId9"/>
    <p:sldId id="550" r:id="rId10"/>
    <p:sldId id="551" r:id="rId11"/>
    <p:sldId id="552" r:id="rId12"/>
    <p:sldId id="527" r:id="rId13"/>
    <p:sldId id="528" r:id="rId14"/>
    <p:sldId id="574" r:id="rId15"/>
    <p:sldId id="575" r:id="rId16"/>
    <p:sldId id="530" r:id="rId17"/>
    <p:sldId id="576" r:id="rId18"/>
    <p:sldId id="529" r:id="rId19"/>
    <p:sldId id="531" r:id="rId20"/>
    <p:sldId id="532" r:id="rId21"/>
    <p:sldId id="577" r:id="rId22"/>
    <p:sldId id="578" r:id="rId23"/>
    <p:sldId id="579" r:id="rId24"/>
    <p:sldId id="533" r:id="rId25"/>
    <p:sldId id="534" r:id="rId26"/>
    <p:sldId id="580" r:id="rId27"/>
    <p:sldId id="581" r:id="rId28"/>
    <p:sldId id="535" r:id="rId29"/>
    <p:sldId id="536" r:id="rId30"/>
    <p:sldId id="582" r:id="rId31"/>
    <p:sldId id="583" r:id="rId32"/>
    <p:sldId id="584" r:id="rId33"/>
    <p:sldId id="537" r:id="rId34"/>
    <p:sldId id="585" r:id="rId35"/>
    <p:sldId id="538" r:id="rId36"/>
    <p:sldId id="587" r:id="rId37"/>
    <p:sldId id="586" r:id="rId38"/>
    <p:sldId id="539" r:id="rId39"/>
    <p:sldId id="540" r:id="rId40"/>
    <p:sldId id="542" r:id="rId41"/>
    <p:sldId id="588" r:id="rId42"/>
    <p:sldId id="589" r:id="rId43"/>
    <p:sldId id="543" r:id="rId44"/>
    <p:sldId id="544" r:id="rId45"/>
    <p:sldId id="364" r:id="rId46"/>
  </p:sldIdLst>
  <p:sldSz cx="9144000" cy="5720080" type="screen16x10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CFF33"/>
    <a:srgbClr val="CCCC00"/>
    <a:srgbClr val="CCECFF"/>
    <a:srgbClr val="1D41D5"/>
    <a:srgbClr val="FF6600"/>
    <a:srgbClr val="568424"/>
    <a:srgbClr val="99CCFF"/>
    <a:srgbClr val="FF9900"/>
    <a:srgbClr val="008080"/>
    <a:srgbClr val="5F9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825" autoAdjust="0"/>
    <p:restoredTop sz="84007" autoAdjust="0"/>
  </p:normalViewPr>
  <p:slideViewPr>
    <p:cSldViewPr>
      <p:cViewPr varScale="1">
        <p:scale>
          <a:sx n="60" d="100"/>
          <a:sy n="60" d="100"/>
        </p:scale>
        <p:origin x="-630" y="-78"/>
      </p:cViewPr>
      <p:guideLst>
        <p:guide orient="horz" pos="180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102"/>
      </p:cViewPr>
      <p:guideLst>
        <p:guide orient="horz" pos="2883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9EBF045-6A40-41FB-8218-DF5B9FFE601D}" type="datetimeFigureOut">
              <a:rPr lang="zh-CN" altLang="en-US"/>
            </a:fld>
            <a:endParaRPr lang="en-US" altLang="zh-CN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2D72E6-3BBD-486C-8793-26C87F40582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AA4A9C-7CA2-4705-8B8D-F3C0E91F64F4}" type="datetimeFigureOut">
              <a:rPr lang="zh-CN" altLang="en-US"/>
            </a:fld>
            <a:endParaRPr lang="en-US" altLang="zh-CN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390" y="685800"/>
            <a:ext cx="5481221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548B4C-CF44-4AEF-BAEE-C2A8AE0C7C44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AA4A9C-7CA2-4705-8B8D-F3C0E91F64F4}" type="datetimeFigureOut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7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5" name="Rectangle 33"/>
          <p:cNvSpPr>
            <a:spLocks noChangeArrowheads="1"/>
          </p:cNvSpPr>
          <p:nvPr userDrawn="1"/>
        </p:nvSpPr>
        <p:spPr bwMode="auto">
          <a:xfrm>
            <a:off x="0" y="508480"/>
            <a:ext cx="9144000" cy="95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" name="Line 34"/>
          <p:cNvSpPr>
            <a:spLocks noChangeShapeType="1"/>
          </p:cNvSpPr>
          <p:nvPr userDrawn="1"/>
        </p:nvSpPr>
        <p:spPr bwMode="auto">
          <a:xfrm>
            <a:off x="0" y="216104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</a:ln>
          <a:effectLst/>
        </p:spPr>
        <p:txBody>
          <a:bodyPr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 userDrawn="1"/>
        </p:nvSpPr>
        <p:spPr bwMode="gray">
          <a:xfrm>
            <a:off x="0" y="1461880"/>
            <a:ext cx="9142413" cy="120764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45"/>
          <p:cNvSpPr txBox="1">
            <a:spLocks noChangeArrowheads="1"/>
          </p:cNvSpPr>
          <p:nvPr userDrawn="1"/>
        </p:nvSpPr>
        <p:spPr bwMode="auto">
          <a:xfrm>
            <a:off x="2590800" y="4131400"/>
            <a:ext cx="3124200" cy="1066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 userDrawn="1"/>
        </p:nvSpPr>
        <p:spPr bwMode="gray">
          <a:xfrm>
            <a:off x="0" y="382440"/>
            <a:ext cx="9144000" cy="146188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235" y="1221970"/>
            <a:ext cx="868680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数据分析基础教程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Rectangle 29"/>
          <p:cNvSpPr>
            <a:spLocks noChangeArrowheads="1"/>
          </p:cNvSpPr>
          <p:nvPr userDrawn="1"/>
        </p:nvSpPr>
        <p:spPr bwMode="gray">
          <a:xfrm>
            <a:off x="0" y="1905"/>
            <a:ext cx="9142730" cy="109474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5" y="1858010"/>
            <a:ext cx="3204210" cy="3845560"/>
          </a:xfrm>
          <a:prstGeom prst="rect">
            <a:avLst/>
          </a:prstGeom>
        </p:spPr>
      </p:pic>
      <p:sp>
        <p:nvSpPr>
          <p:cNvPr id="21" name="TextBox 16"/>
          <p:cNvSpPr txBox="1"/>
          <p:nvPr userDrawn="1"/>
        </p:nvSpPr>
        <p:spPr>
          <a:xfrm>
            <a:off x="3439160" y="4399915"/>
            <a:ext cx="534987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>
              <a:defRPr/>
            </a:pPr>
            <a:r>
              <a:rPr lang="zh-CN" altLang="en-US" sz="2800" b="1" dirty="0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  王斌会 教授</a:t>
            </a:r>
            <a:endParaRPr lang="zh-CN" altLang="en-US" sz="2800" b="1" dirty="0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2" name="TextBox 16"/>
          <p:cNvSpPr txBox="1"/>
          <p:nvPr userDrawn="1"/>
        </p:nvSpPr>
        <p:spPr>
          <a:xfrm>
            <a:off x="7620" y="510540"/>
            <a:ext cx="484568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56842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charset="-122"/>
              </a:rPr>
              <a:t>数据科学与大数据技术系列之</a:t>
            </a:r>
            <a:endParaRPr lang="zh-CN" altLang="en-US" sz="2800" b="1" dirty="0">
              <a:solidFill>
                <a:srgbClr val="56842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1665" y="394335"/>
            <a:ext cx="2158365" cy="695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-12065" y="5471795"/>
            <a:ext cx="79375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5657293-E556-4977-86D7-51B0CF2739A3}" type="slidenum">
              <a:rPr lang="zh-CN" altLang="en-US" sz="1050" smtClean="0"/>
            </a:fld>
            <a:endParaRPr lang="zh-CN" altLang="en-US" sz="1050" dirty="0"/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 flipV="1">
            <a:off x="838200" y="610870"/>
            <a:ext cx="4792980" cy="1206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00">
              <a:ln>
                <a:solidFill>
                  <a:srgbClr val="0070C0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48145" y="20320"/>
            <a:ext cx="1630045" cy="5251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artplus_nature_naturalcity42_i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56425" y="2796640"/>
            <a:ext cx="1654175" cy="73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artplus_nature_naturalcity42_b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95888" y="2583450"/>
            <a:ext cx="2971800" cy="4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artplus_nature_naturalcity42_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873240" y="1483448"/>
            <a:ext cx="1546225" cy="13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artplus_nature_naturalcity42_d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626100" y="2387473"/>
            <a:ext cx="623888" cy="48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956022" y="2116920"/>
            <a:ext cx="4150995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本章就讲到这里！</a:t>
            </a:r>
            <a:endParaRPr lang="en-US" altLang="zh-CN" sz="3600" b="1" cap="none" spc="0" smtClean="0"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欢迎大家继续学习</a:t>
            </a:r>
            <a:r>
              <a:rPr lang="en-US" altLang="zh-CN" sz="3600" b="1" cap="none" spc="0" smtClean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~</a:t>
            </a:r>
            <a:endParaRPr lang="en-US" altLang="zh-CN" sz="3600" b="1" cap="none" spc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852805" y="3945255"/>
            <a:ext cx="4031615" cy="4603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王斌会 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2019.3.1</a:t>
            </a:r>
            <a:endParaRPr lang="en-US" altLang="zh-CN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07910" y="5103495"/>
            <a:ext cx="1687830" cy="54356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 userDrawn="1"/>
        </p:nvSpPr>
        <p:spPr bwMode="gray">
          <a:xfrm>
            <a:off x="838200" y="572040"/>
            <a:ext cx="8305800" cy="463988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699160"/>
            <a:ext cx="8001000" cy="4322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gray">
          <a:xfrm>
            <a:off x="0" y="0"/>
            <a:ext cx="9144000" cy="57204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639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27120"/>
            <a:ext cx="6096000" cy="31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grpSp>
        <p:nvGrpSpPr>
          <p:cNvPr id="16394" name="Group 31"/>
          <p:cNvGrpSpPr/>
          <p:nvPr userDrawn="1"/>
        </p:nvGrpSpPr>
        <p:grpSpPr bwMode="auto">
          <a:xfrm rot="10800000">
            <a:off x="8382000" y="0"/>
            <a:ext cx="762000" cy="572040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gray">
            <a:xfrm rot="-5400000">
              <a:off x="5221" y="630"/>
              <a:ext cx="166" cy="166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gray">
            <a:xfrm rot="-5400000">
              <a:off x="5411" y="630"/>
              <a:ext cx="166" cy="166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3" name="Rectangle 16"/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4" name="Rectangle 17"/>
            <p:cNvSpPr>
              <a:spLocks noChangeArrowheads="1"/>
            </p:cNvSpPr>
            <p:nvPr userDrawn="1"/>
          </p:nvSpPr>
          <p:spPr bwMode="gray">
            <a:xfrm rot="-5400000">
              <a:off x="5406" y="815"/>
              <a:ext cx="166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 rot="-5400000">
              <a:off x="5226" y="860"/>
              <a:ext cx="167" cy="165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 rot="-5400000">
              <a:off x="5235" y="1058"/>
              <a:ext cx="167" cy="165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zh-CN" altLang="en-US" sz="100">
                <a:latin typeface="Arial" panose="020B0604020202020204" pitchFamily="34" charset="0"/>
              </a:endParaRPr>
            </a:p>
          </p:txBody>
        </p:sp>
      </p:grpSp>
      <p:sp>
        <p:nvSpPr>
          <p:cNvPr id="1050" name="Rectangle 26"/>
          <p:cNvSpPr>
            <a:spLocks noChangeArrowheads="1"/>
          </p:cNvSpPr>
          <p:nvPr userDrawn="1"/>
        </p:nvSpPr>
        <p:spPr bwMode="gray">
          <a:xfrm>
            <a:off x="269875" y="0"/>
            <a:ext cx="284163" cy="5746883"/>
          </a:xfrm>
          <a:prstGeom prst="rect">
            <a:avLst/>
          </a:prstGeom>
          <a:solidFill>
            <a:srgbClr val="4A9ACC">
              <a:alpha val="8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gray">
          <a:xfrm>
            <a:off x="-12700" y="0"/>
            <a:ext cx="330200" cy="5742911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gray">
          <a:xfrm>
            <a:off x="749300" y="19863"/>
            <a:ext cx="71438" cy="5732317"/>
          </a:xfrm>
          <a:prstGeom prst="rect">
            <a:avLst/>
          </a:prstGeom>
          <a:solidFill>
            <a:srgbClr val="4A9ACC">
              <a:alpha val="20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gray">
          <a:xfrm>
            <a:off x="508000" y="0"/>
            <a:ext cx="168275" cy="5727021"/>
          </a:xfrm>
          <a:prstGeom prst="rect">
            <a:avLst/>
          </a:prstGeom>
          <a:solidFill>
            <a:srgbClr val="4A9ACC">
              <a:alpha val="53999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1054" name="Rectangle 30"/>
          <p:cNvSpPr>
            <a:spLocks noChangeArrowheads="1"/>
          </p:cNvSpPr>
          <p:nvPr userDrawn="1"/>
        </p:nvSpPr>
        <p:spPr bwMode="gray">
          <a:xfrm>
            <a:off x="685800" y="0"/>
            <a:ext cx="114300" cy="5732318"/>
          </a:xfrm>
          <a:prstGeom prst="rect">
            <a:avLst/>
          </a:prstGeom>
          <a:solidFill>
            <a:srgbClr val="4A9ACC">
              <a:alpha val="37000"/>
            </a:srgbClr>
          </a:solidFill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 algn="l">
              <a:defRPr/>
            </a:pPr>
            <a:endParaRPr lang="zh-CN" altLang="en-US" sz="10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7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285750" indent="-285750" algn="l" rtl="0" eaLnBrk="0" fontAlgn="base" hangingPunct="0">
        <a:spcBef>
          <a:spcPts val="80"/>
        </a:spcBef>
        <a:spcAft>
          <a:spcPct val="0"/>
        </a:spcAft>
        <a:buChar char="•"/>
        <a:defRPr sz="267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125" algn="l" rtl="0" eaLnBrk="0" fontAlgn="base" hangingPunct="0">
        <a:spcBef>
          <a:spcPts val="80"/>
        </a:spcBef>
        <a:spcAft>
          <a:spcPct val="0"/>
        </a:spcAft>
        <a:buChar char="–"/>
        <a:defRPr sz="2335">
          <a:solidFill>
            <a:schemeClr val="tx1"/>
          </a:solidFill>
          <a:latin typeface="+mn-lt"/>
          <a:ea typeface="+mn-ea"/>
        </a:defRPr>
      </a:lvl2pPr>
      <a:lvl3pPr marL="953135" indent="-190500" algn="l" rtl="0" eaLnBrk="0" fontAlgn="base" hangingPunct="0">
        <a:spcBef>
          <a:spcPts val="8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334770" indent="-190500" algn="l" rtl="0" eaLnBrk="0" fontAlgn="base" hangingPunct="0">
        <a:spcBef>
          <a:spcPts val="80"/>
        </a:spcBef>
        <a:spcAft>
          <a:spcPct val="0"/>
        </a:spcAft>
        <a:buChar char="–"/>
        <a:defRPr sz="1670">
          <a:solidFill>
            <a:schemeClr val="tx1"/>
          </a:solidFill>
          <a:latin typeface="+mn-lt"/>
          <a:ea typeface="+mn-ea"/>
        </a:defRPr>
      </a:lvl4pPr>
      <a:lvl5pPr marL="1716405" indent="-190500" algn="l" rtl="0" eaLnBrk="0" fontAlgn="base" hangingPunct="0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5pPr>
      <a:lvl6pPr marL="209740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6pPr>
      <a:lvl7pPr marL="2479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7pPr>
      <a:lvl8pPr marL="2860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8pPr>
      <a:lvl9pPr marL="324167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3719830" y="2548415"/>
            <a:ext cx="480060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sz="3600">
                <a:solidFill>
                  <a:schemeClr val="accent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600">
              <a:solidFill>
                <a:schemeClr val="accent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advTm="2392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  动态数列的分析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945" y="1694815"/>
            <a:ext cx="6880860" cy="36499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2453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8.1.2.1  绝对动态数列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265" y="1245870"/>
            <a:ext cx="6728460" cy="163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3095625"/>
            <a:ext cx="634746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45" y="771525"/>
            <a:ext cx="3619500" cy="47091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2453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8.1.2.1  绝对动态数列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1232535"/>
            <a:ext cx="4128135" cy="2225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75" y="678815"/>
            <a:ext cx="4705985" cy="49949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4833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8.1.2.1  绝对动态数列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85" y="1032510"/>
            <a:ext cx="8267700" cy="1280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92860"/>
            <a:ext cx="6522085" cy="440880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08660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8.1.2.2  相对动态数列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440" y="1138555"/>
            <a:ext cx="7330440" cy="2545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5" y="1130935"/>
            <a:ext cx="5191125" cy="45650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08660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8.1.2.2  相对动态数列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169035"/>
            <a:ext cx="5341620" cy="2324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659765"/>
            <a:ext cx="6127115" cy="50266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8.1.2.3  平均动态数列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1461135"/>
            <a:ext cx="6888480" cy="2377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3990975"/>
            <a:ext cx="6316980" cy="12344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  趋势预测构建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1600835"/>
            <a:ext cx="7226300" cy="760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2823845"/>
            <a:ext cx="7239635" cy="21158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22630"/>
            <a:ext cx="3674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8.2.1.1  趋势模型的类型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1183005"/>
            <a:ext cx="7774305" cy="661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05" y="1898015"/>
            <a:ext cx="4983480" cy="37490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22630"/>
            <a:ext cx="3674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8.2.1.1  趋势模型的类型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167765"/>
            <a:ext cx="7910830" cy="44100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1440"/>
            <a:ext cx="2555240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思维导图</a:t>
            </a:r>
            <a:endParaRPr lang="zh-CN" altLang="en-US"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38185" y="363855"/>
            <a:ext cx="8445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>
                <a:solidFill>
                  <a:srgbClr val="CCFF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   斌   会</a:t>
            </a:r>
            <a:endParaRPr lang="zh-CN" altLang="en-US" sz="1000" b="1">
              <a:solidFill>
                <a:srgbClr val="CCFF33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720" y="698500"/>
            <a:ext cx="7645400" cy="49891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60400"/>
            <a:ext cx="3674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8.2.1.1  趋势模型的类型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0375" y="1156970"/>
            <a:ext cx="6622415" cy="450215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598170"/>
            <a:ext cx="36741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8.2.1.1  趋势模型的类型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031240"/>
            <a:ext cx="5905500" cy="1988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2080260"/>
            <a:ext cx="5904865" cy="364807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13105"/>
            <a:ext cx="3926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8.2.1.2  选择最优模型准则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10" y="1248410"/>
            <a:ext cx="7167880" cy="411670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72465"/>
            <a:ext cx="3590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8.2.1.3  趋势模型的建立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102360"/>
            <a:ext cx="8116570" cy="1438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2569845"/>
            <a:ext cx="8145780" cy="2263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81245"/>
            <a:ext cx="8079740" cy="6400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72465"/>
            <a:ext cx="3590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8.2.1.3  趋势模型的建立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172210"/>
            <a:ext cx="8119745" cy="3525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55" y="1172210"/>
            <a:ext cx="6316980" cy="44729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72465"/>
            <a:ext cx="3590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8.2.1.3  趋势模型的建立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1146810"/>
            <a:ext cx="6371590" cy="2430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15" y="2094230"/>
            <a:ext cx="4888230" cy="3594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3763645"/>
            <a:ext cx="4700270" cy="9251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8248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  平滑预测方法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975" y="1410970"/>
            <a:ext cx="7083425" cy="39350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619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8.2.2.1  移动平均预测法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506855"/>
            <a:ext cx="7740015" cy="38379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619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8.2.2.1  移动平均预测法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070" y="1661160"/>
            <a:ext cx="7275830" cy="299847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619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8.2.2.1  移动平均预测法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1566545"/>
            <a:ext cx="7851775" cy="329628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8.1.1  动态数列的介绍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" y="2006600"/>
            <a:ext cx="7071360" cy="11658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48665"/>
            <a:ext cx="3619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8.2.2.1  移动平均预测法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740" y="1237615"/>
            <a:ext cx="6854190" cy="4005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35" y="2150110"/>
            <a:ext cx="4871085" cy="350266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590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8.2.2.2  指数平滑预测法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1445895"/>
            <a:ext cx="7745730" cy="1408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05" y="3025775"/>
            <a:ext cx="5572760" cy="205041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8.2  动态数列预测分析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90880"/>
            <a:ext cx="3590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8.2.2.2  指数平滑预测法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151255"/>
            <a:ext cx="7132320" cy="4417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710" y="1884680"/>
            <a:ext cx="5208905" cy="378841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727075"/>
            <a:ext cx="7611745" cy="1682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2451735"/>
            <a:ext cx="7287895" cy="32207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718820"/>
            <a:ext cx="7977505" cy="3140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760980"/>
            <a:ext cx="7787640" cy="29337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160" y="644525"/>
            <a:ext cx="3375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8.3.1  股票价格分析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1045210"/>
            <a:ext cx="7437120" cy="2712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3699510"/>
            <a:ext cx="6896735" cy="204279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415" y="726440"/>
            <a:ext cx="6172200" cy="441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595" y="1584960"/>
            <a:ext cx="6080760" cy="40538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681355"/>
            <a:ext cx="5920740" cy="422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20" y="1448435"/>
            <a:ext cx="6400800" cy="409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0" y="1402715"/>
            <a:ext cx="7101840" cy="41986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13105"/>
            <a:ext cx="3881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8.3.1.4  收盘价的趋势预测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162050"/>
            <a:ext cx="6278880" cy="1729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595" y="2024380"/>
            <a:ext cx="6103620" cy="36728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713105"/>
            <a:ext cx="3881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8.3.1.4  收盘价的趋势预测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1162050"/>
            <a:ext cx="6278880" cy="1729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595" y="2024380"/>
            <a:ext cx="6103620" cy="36728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901065"/>
            <a:ext cx="3757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8.1.1.1  动态数列的概念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447165"/>
            <a:ext cx="7208520" cy="39700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74370"/>
            <a:ext cx="3881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8.3.1.4  收盘价的趋势预测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065530"/>
            <a:ext cx="8008620" cy="461772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7415" y="690880"/>
            <a:ext cx="3881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8.3.2  股票收益率分析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151255"/>
            <a:ext cx="6771005" cy="447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0" y="2183130"/>
            <a:ext cx="5505450" cy="3444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1515" y="767080"/>
            <a:ext cx="43541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股票收益率 = 收益额/原始投资额</a:t>
            </a:r>
            <a:endParaRPr lang="zh-CN" altLang="en-US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8.3  股票数据统计分析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714375"/>
            <a:ext cx="6448425" cy="426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35" y="1278890"/>
            <a:ext cx="4725670" cy="4382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2170430"/>
            <a:ext cx="4579620" cy="349123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第8章  数据的预测分析</a:t>
            </a:r>
            <a:endParaRPr lang="zh-CN" altLang="en-US" sz="3200">
              <a:solidFill>
                <a:srgbClr val="CCFF33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p:transition advTm="570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38810"/>
            <a:ext cx="3866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8.1.1.2  动态数列的构建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1099185"/>
            <a:ext cx="6724015" cy="958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2057400"/>
            <a:ext cx="6454775" cy="362775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38810"/>
            <a:ext cx="3866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8.1.1.2  动态数列的构建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055370"/>
            <a:ext cx="6050280" cy="460248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5360" y="638810"/>
            <a:ext cx="3866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+mj-ea"/>
                <a:ea typeface="+mj-ea"/>
                <a:cs typeface="+mj-ea"/>
              </a:rPr>
              <a:t>8.1.1.2  动态数列的构建</a:t>
            </a:r>
            <a:endParaRPr lang="zh-CN" altLang="en-US" sz="2400" b="1">
              <a:solidFill>
                <a:srgbClr val="1D41D5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810" y="1333500"/>
            <a:ext cx="6896100" cy="373380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870" y="704850"/>
            <a:ext cx="5414010" cy="4991735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99060"/>
            <a:ext cx="5918835" cy="40005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sz="4000" dirty="0" smtClean="0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隶书" panose="02010509060101010101" pitchFamily="49" charset="-122"/>
                <a:cs typeface="+mj-lt"/>
              </a:rPr>
              <a:t>8.1  动态数列的基本分析</a:t>
            </a:r>
            <a:endParaRPr sz="4000" dirty="0" smtClean="0"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隶书" panose="02010509060101010101" pitchFamily="49" charset="-122"/>
              <a:cs typeface="+mj-lt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985" y="401320"/>
            <a:ext cx="641350" cy="50158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sz="3200">
                <a:solidFill>
                  <a:srgbClr val="CCCC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第8章  数据的预测分析</a:t>
            </a:r>
            <a:endParaRPr sz="3200">
              <a:solidFill>
                <a:srgbClr val="CCCC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220" y="1277620"/>
            <a:ext cx="5669280" cy="3939540"/>
          </a:xfrm>
          <a:prstGeom prst="rect">
            <a:avLst/>
          </a:prstGeom>
        </p:spPr>
      </p:pic>
    </p:spTree>
  </p:cSld>
  <p:clrMapOvr>
    <a:masterClrMapping/>
  </p:clrMapOvr>
  <p:transition advTm="4286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WPS 演示</Application>
  <PresentationFormat>全屏显示(4:3)</PresentationFormat>
  <Paragraphs>238</Paragraphs>
  <Slides>43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宋体</vt:lpstr>
      <vt:lpstr>Wingdings</vt:lpstr>
      <vt:lpstr>华文中宋</vt:lpstr>
      <vt:lpstr>微软雅黑</vt:lpstr>
      <vt:lpstr>楷体</vt:lpstr>
      <vt:lpstr>华文隶书</vt:lpstr>
      <vt:lpstr>华文楷体</vt:lpstr>
      <vt:lpstr>华文新魏</vt:lpstr>
      <vt:lpstr>Calibri</vt:lpstr>
      <vt:lpstr>隶书</vt:lpstr>
      <vt:lpstr>Arial Unicode MS</vt:lpstr>
      <vt:lpstr>默认设计模板</vt:lpstr>
      <vt:lpstr>PowerPoint 演示文稿</vt:lpstr>
      <vt:lpstr>思维导图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8.1  动态数列的基本分析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8.2  动态数列预测分析</vt:lpstr>
      <vt:lpstr>8.3  股票数据统计分析</vt:lpstr>
      <vt:lpstr>8.3  股票数据统计分析</vt:lpstr>
      <vt:lpstr>8.3  股票数据统计分析</vt:lpstr>
      <vt:lpstr>8.3  股票数据统计分析</vt:lpstr>
      <vt:lpstr>8.3  股票数据统计分析</vt:lpstr>
      <vt:lpstr>8.3  股票数据统计分析</vt:lpstr>
      <vt:lpstr>8.3  股票数据统计分析</vt:lpstr>
      <vt:lpstr>8.3  股票数据统计分析</vt:lpstr>
      <vt:lpstr>8.3  股票数据统计分析</vt:lpstr>
      <vt:lpstr>8.3  股票数据统计分析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wbh</cp:lastModifiedBy>
  <cp:revision>937</cp:revision>
  <cp:lastPrinted>2113-01-01T00:00:00Z</cp:lastPrinted>
  <dcterms:created xsi:type="dcterms:W3CDTF">2113-01-01T00:00:00Z</dcterms:created>
  <dcterms:modified xsi:type="dcterms:W3CDTF">2019-06-21T05:15:01Z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RubyTemplateID">
    <vt:lpwstr>8</vt:lpwstr>
  </property>
  <property fmtid="{D5CDD505-2E9C-101B-9397-08002B2CF9AE}" pid="4" name="KSOProductBuildVer">
    <vt:lpwstr>2052-11.1.0.8765</vt:lpwstr>
  </property>
</Properties>
</file>